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378" r:id="rId4"/>
    <p:sldId id="265" r:id="rId5"/>
    <p:sldId id="266" r:id="rId6"/>
    <p:sldId id="379" r:id="rId7"/>
    <p:sldId id="382" r:id="rId8"/>
    <p:sldId id="392" r:id="rId9"/>
    <p:sldId id="393" r:id="rId10"/>
    <p:sldId id="394" r:id="rId11"/>
    <p:sldId id="395" r:id="rId12"/>
    <p:sldId id="396" r:id="rId13"/>
    <p:sldId id="397" r:id="rId14"/>
    <p:sldId id="385" r:id="rId15"/>
    <p:sldId id="398" r:id="rId16"/>
    <p:sldId id="399" r:id="rId17"/>
    <p:sldId id="409" r:id="rId18"/>
    <p:sldId id="402" r:id="rId19"/>
    <p:sldId id="403" r:id="rId20"/>
    <p:sldId id="410" r:id="rId21"/>
    <p:sldId id="411" r:id="rId22"/>
    <p:sldId id="407" r:id="rId23"/>
    <p:sldId id="404" r:id="rId24"/>
    <p:sldId id="41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B7E"/>
    <a:srgbClr val="FF8080"/>
    <a:srgbClr val="F17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2745B-FC0B-457A-90CA-628213F7D2FE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3D0E5-8C8B-4AEC-8154-CCEF6EC2A3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9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25D164-142D-467B-8B49-F7CEE70D128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solidFill>
                  <a:srgbClr val="FF808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92D0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C5063-AA73-46B3-8184-2DCABB1922E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C20D8-DE50-4DDF-ADF9-506F72384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50">
          <a:ln w="11430"/>
          <a:solidFill>
            <a:srgbClr val="FF8080"/>
          </a:solidFill>
          <a:effectLst>
            <a:outerShdw blurRad="76200" dist="50800" dir="5400000" algn="tl" rotWithShape="0">
              <a:srgbClr val="000000">
                <a:alpha val="6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Physics in the Home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Change in Temperature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920287"/>
              </p:ext>
            </p:extLst>
          </p:nvPr>
        </p:nvGraphicFramePr>
        <p:xfrm>
          <a:off x="3048000" y="1905000"/>
          <a:ext cx="2667000" cy="790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3" imgW="685800" imgH="203040" progId="Equation.3">
                  <p:embed/>
                </p:oleObj>
              </mc:Choice>
              <mc:Fallback>
                <p:oleObj name="Equation" r:id="rId3" imgW="6858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1905000"/>
                        <a:ext cx="2667000" cy="790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50274" y="3012841"/>
            <a:ext cx="44196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Q = heat</a:t>
            </a:r>
          </a:p>
          <a:p>
            <a:pPr>
              <a:spcBef>
                <a:spcPct val="50000"/>
              </a:spcBef>
            </a:pP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m = mass</a:t>
            </a:r>
          </a:p>
          <a:p>
            <a:pPr>
              <a:spcBef>
                <a:spcPct val="50000"/>
              </a:spcBef>
            </a:pP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c = specific heat</a:t>
            </a:r>
          </a:p>
          <a:p>
            <a:pPr>
              <a:spcBef>
                <a:spcPct val="50000"/>
              </a:spcBef>
            </a:pPr>
            <a:r>
              <a:rPr lang="en-US" sz="2800" dirty="0" smtClean="0">
                <a:latin typeface="Gill Sans MT" pitchFamily="34" charset="0"/>
                <a:sym typeface="Symbol"/>
              </a:rPr>
              <a:t></a:t>
            </a: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T = temperature</a:t>
            </a:r>
            <a:endParaRPr lang="en-US" sz="2800" dirty="0">
              <a:latin typeface="Gill Sans MT" pitchFamily="34" charset="0"/>
              <a:sym typeface="Wingdings" pitchFamily="2" charset="2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5"/>
          <a:srcRect t="-37173" b="-37173"/>
          <a:stretch>
            <a:fillRect/>
          </a:stretch>
        </p:blipFill>
        <p:spPr>
          <a:xfrm>
            <a:off x="5715000" y="2749083"/>
            <a:ext cx="2453659" cy="29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Change in Temperature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999602"/>
              </p:ext>
            </p:extLst>
          </p:nvPr>
        </p:nvGraphicFramePr>
        <p:xfrm>
          <a:off x="3048000" y="1905000"/>
          <a:ext cx="2667000" cy="790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Equation" r:id="rId3" imgW="685800" imgH="203040" progId="Equation.3">
                  <p:embed/>
                </p:oleObj>
              </mc:Choice>
              <mc:Fallback>
                <p:oleObj name="Equation" r:id="rId3" imgW="6858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1905000"/>
                        <a:ext cx="2667000" cy="790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50274" y="3012840"/>
            <a:ext cx="8007926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Specific heat (c) - </a:t>
            </a:r>
            <a:r>
              <a:rPr lang="en-US" sz="2800" b="1" u="sng" dirty="0">
                <a:solidFill>
                  <a:srgbClr val="FF0000"/>
                </a:solidFill>
              </a:rPr>
              <a:t>Amount of heat </a:t>
            </a:r>
            <a:r>
              <a:rPr lang="en-US" sz="2800" dirty="0"/>
              <a:t>required to cause a </a:t>
            </a:r>
            <a:r>
              <a:rPr lang="en-US" sz="2800" b="1" u="sng" dirty="0">
                <a:solidFill>
                  <a:srgbClr val="FF0000"/>
                </a:solidFill>
              </a:rPr>
              <a:t>unit mass </a:t>
            </a:r>
            <a:r>
              <a:rPr lang="en-US" sz="2800" dirty="0"/>
              <a:t>of a substance to </a:t>
            </a:r>
            <a:r>
              <a:rPr lang="en-US" sz="2800" b="1" u="sng" dirty="0">
                <a:solidFill>
                  <a:srgbClr val="FF0000"/>
                </a:solidFill>
              </a:rPr>
              <a:t>change its temperature by 1</a:t>
            </a:r>
            <a:r>
              <a:rPr lang="en-US" sz="2800" b="1" u="sng" baseline="30000" dirty="0">
                <a:solidFill>
                  <a:srgbClr val="FF0000"/>
                </a:solidFill>
              </a:rPr>
              <a:t>o</a:t>
            </a:r>
            <a:r>
              <a:rPr lang="en-US" sz="2800" b="1" u="sng" dirty="0">
                <a:solidFill>
                  <a:srgbClr val="FF0000"/>
                </a:solidFill>
              </a:rPr>
              <a:t>C</a:t>
            </a:r>
            <a:r>
              <a:rPr lang="en-US" sz="2800" b="1" u="sng" dirty="0" smtClean="0">
                <a:solidFill>
                  <a:srgbClr val="FF0000"/>
                </a:solidFill>
                <a:latin typeface="Gill Sans MT" pitchFamily="34" charset="0"/>
                <a:sym typeface="Wingdings" pitchFamily="2" charset="2"/>
              </a:rPr>
              <a:t> 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b="1" u="sng" dirty="0" smtClean="0">
                <a:solidFill>
                  <a:srgbClr val="FF0000"/>
                </a:solidFill>
                <a:latin typeface="Gill Sans MT" pitchFamily="34" charset="0"/>
                <a:sym typeface="Wingdings" pitchFamily="2" charset="2"/>
              </a:rPr>
              <a:t>Higher</a:t>
            </a: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 specific heat means </a:t>
            </a:r>
            <a:r>
              <a:rPr lang="en-US" sz="2800" b="1" u="sng" dirty="0" smtClean="0">
                <a:solidFill>
                  <a:srgbClr val="FF0000"/>
                </a:solidFill>
                <a:latin typeface="Gill Sans MT" pitchFamily="34" charset="0"/>
                <a:sym typeface="Wingdings" pitchFamily="2" charset="2"/>
              </a:rPr>
              <a:t>more difficult </a:t>
            </a: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to change temperature</a:t>
            </a:r>
            <a:endParaRPr lang="en-US" sz="2800" dirty="0">
              <a:latin typeface="Gill Sans MT" pitchFamily="34" charset="0"/>
              <a:sym typeface="Wingdings" pitchFamily="2" charset="2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5"/>
          <a:srcRect t="-37173" b="-37173"/>
          <a:stretch>
            <a:fillRect/>
          </a:stretch>
        </p:blipFill>
        <p:spPr>
          <a:xfrm>
            <a:off x="6690341" y="658892"/>
            <a:ext cx="2453659" cy="29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Day: Sea Breeze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799"/>
            <a:ext cx="8534400" cy="1295401"/>
          </a:xfrm>
        </p:spPr>
        <p:txBody>
          <a:bodyPr>
            <a:normAutofit/>
          </a:bodyPr>
          <a:lstStyle/>
          <a:p>
            <a:r>
              <a:rPr lang="en-US" dirty="0" smtClean="0"/>
              <a:t>Land has </a:t>
            </a:r>
            <a:r>
              <a:rPr lang="en-US" b="1" u="sng" dirty="0" smtClean="0">
                <a:solidFill>
                  <a:srgbClr val="FF0000"/>
                </a:solidFill>
              </a:rPr>
              <a:t>lower</a:t>
            </a:r>
            <a:r>
              <a:rPr lang="en-US" dirty="0" smtClean="0"/>
              <a:t> specific heat (c) than water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Day</a:t>
            </a:r>
            <a:r>
              <a:rPr lang="en-US" dirty="0" smtClean="0"/>
              <a:t>: land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smtClean="0"/>
              <a:t> </a:t>
            </a:r>
            <a:r>
              <a:rPr lang="en-US" b="1" u="sng" dirty="0" smtClean="0">
                <a:solidFill>
                  <a:srgbClr val="FF0000"/>
                </a:solidFill>
              </a:rPr>
              <a:t>easier</a:t>
            </a:r>
            <a:r>
              <a:rPr lang="en-US" dirty="0" smtClean="0"/>
              <a:t> to </a:t>
            </a:r>
            <a:r>
              <a:rPr lang="en-US" b="1" u="sng" dirty="0" smtClean="0">
                <a:solidFill>
                  <a:srgbClr val="FF0000"/>
                </a:solidFill>
              </a:rPr>
              <a:t>warm</a:t>
            </a:r>
            <a:r>
              <a:rPr lang="en-US" dirty="0" smtClean="0"/>
              <a:t> than water </a:t>
            </a:r>
            <a:endParaRPr lang="en-US" dirty="0"/>
          </a:p>
        </p:txBody>
      </p:sp>
      <p:pic>
        <p:nvPicPr>
          <p:cNvPr id="5124" name="Picture 4" descr="C:\NASC 3\nasc 3 (official)\seabreez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76600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85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Night: Land Breeze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52600"/>
            <a:ext cx="8229600" cy="1371601"/>
          </a:xfrm>
        </p:spPr>
        <p:txBody>
          <a:bodyPr>
            <a:normAutofit/>
          </a:bodyPr>
          <a:lstStyle/>
          <a:p>
            <a:r>
              <a:rPr lang="en-US" dirty="0"/>
              <a:t>Land has </a:t>
            </a:r>
            <a:r>
              <a:rPr lang="en-US" b="1" u="sng" dirty="0" smtClean="0">
                <a:solidFill>
                  <a:srgbClr val="FF0000"/>
                </a:solidFill>
              </a:rPr>
              <a:t>lower</a:t>
            </a:r>
            <a:r>
              <a:rPr lang="en-US" dirty="0" smtClean="0"/>
              <a:t> </a:t>
            </a:r>
            <a:r>
              <a:rPr lang="en-US" dirty="0"/>
              <a:t>specific heat (c) than water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Night:</a:t>
            </a:r>
            <a:r>
              <a:rPr lang="en-US" dirty="0" smtClean="0"/>
              <a:t> land  </a:t>
            </a:r>
            <a:r>
              <a:rPr lang="en-US" dirty="0" smtClean="0">
                <a:sym typeface="Symbol"/>
              </a:rPr>
              <a:t> </a:t>
            </a:r>
            <a:r>
              <a:rPr lang="en-US" b="1" u="sng" dirty="0" smtClean="0">
                <a:solidFill>
                  <a:srgbClr val="FF0000"/>
                </a:solidFill>
              </a:rPr>
              <a:t>easier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b="1" u="sng" dirty="0" smtClean="0">
                <a:solidFill>
                  <a:srgbClr val="FF0000"/>
                </a:solidFill>
              </a:rPr>
              <a:t>cool</a:t>
            </a:r>
            <a:r>
              <a:rPr lang="en-US" dirty="0" smtClean="0"/>
              <a:t> </a:t>
            </a:r>
            <a:r>
              <a:rPr lang="en-US" dirty="0"/>
              <a:t>than water </a:t>
            </a:r>
          </a:p>
        </p:txBody>
      </p:sp>
      <p:pic>
        <p:nvPicPr>
          <p:cNvPr id="5122" name="Picture 2" descr="C:\NASC 3\nasc 3 (official)\landbreez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52800"/>
            <a:ext cx="6172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9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Change in Phase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5778" name="Picture 2" descr="http://i1-news.softpedia-static.com/images/news2/Steam-Now-Produced-from-Almost-Freezing-Water-2.jpg?13540103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667000"/>
            <a:ext cx="3370906" cy="223669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581001"/>
            <a:ext cx="15261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news.softpedia.com -</a:t>
            </a:r>
          </a:p>
        </p:txBody>
      </p:sp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9666732"/>
              </p:ext>
            </p:extLst>
          </p:nvPr>
        </p:nvGraphicFramePr>
        <p:xfrm>
          <a:off x="1871663" y="1981200"/>
          <a:ext cx="19748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Equation" r:id="rId4" imgW="507960" imgH="203040" progId="Equation.3">
                  <p:embed/>
                </p:oleObj>
              </mc:Choice>
              <mc:Fallback>
                <p:oleObj name="Equation" r:id="rId4" imgW="507960" imgH="203040" progId="Equation.3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1981200"/>
                        <a:ext cx="197485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50274" y="3012841"/>
            <a:ext cx="4419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Q = heat</a:t>
            </a:r>
          </a:p>
          <a:p>
            <a:pPr>
              <a:spcBef>
                <a:spcPct val="50000"/>
              </a:spcBef>
            </a:pP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m = mass</a:t>
            </a:r>
          </a:p>
          <a:p>
            <a:pPr>
              <a:spcBef>
                <a:spcPct val="50000"/>
              </a:spcBef>
            </a:pPr>
            <a:r>
              <a:rPr lang="en-US" sz="2800" dirty="0" smtClean="0">
                <a:latin typeface="Gill Sans MT" pitchFamily="34" charset="0"/>
                <a:sym typeface="Wingdings" pitchFamily="2" charset="2"/>
              </a:rPr>
              <a:t>L = latent heat capacity</a:t>
            </a:r>
            <a:endParaRPr lang="en-US" sz="2800" dirty="0">
              <a:latin typeface="Gill Sans MT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59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Box 2"/>
          <p:cNvSpPr txBox="1">
            <a:spLocks noChangeArrowheads="1"/>
          </p:cNvSpPr>
          <p:nvPr/>
        </p:nvSpPr>
        <p:spPr bwMode="auto">
          <a:xfrm>
            <a:off x="457200" y="1981200"/>
            <a:ext cx="83058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b="1" u="sng" dirty="0">
                <a:solidFill>
                  <a:srgbClr val="FF0000"/>
                </a:solidFill>
              </a:rPr>
              <a:t>Conduction</a:t>
            </a:r>
            <a:r>
              <a:rPr lang="en-US" sz="2800" dirty="0"/>
              <a:t>- </a:t>
            </a:r>
            <a:r>
              <a:rPr lang="en-US" sz="2800" dirty="0" smtClean="0"/>
              <a:t>transfer </a:t>
            </a:r>
            <a:r>
              <a:rPr lang="en-US" sz="2800" dirty="0"/>
              <a:t>of energy by </a:t>
            </a:r>
            <a:r>
              <a:rPr lang="en-US" sz="2800" dirty="0" smtClean="0"/>
              <a:t> </a:t>
            </a:r>
            <a:r>
              <a:rPr lang="en-US" sz="2800" b="1" u="sng" dirty="0" smtClean="0">
                <a:solidFill>
                  <a:srgbClr val="FF0000"/>
                </a:solidFill>
              </a:rPr>
              <a:t>direct contact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b="1" u="sng" dirty="0">
                <a:solidFill>
                  <a:srgbClr val="FF0000"/>
                </a:solidFill>
              </a:rPr>
              <a:t>Convection</a:t>
            </a:r>
            <a:r>
              <a:rPr lang="en-US" sz="2800" dirty="0"/>
              <a:t>- t</a:t>
            </a:r>
            <a:r>
              <a:rPr lang="en-US" sz="2800" dirty="0" smtClean="0"/>
              <a:t>ransfer of energy due </a:t>
            </a:r>
            <a:r>
              <a:rPr lang="en-US" sz="2800" dirty="0"/>
              <a:t>to </a:t>
            </a:r>
            <a:r>
              <a:rPr lang="en-US" sz="2800" b="1" u="sng" dirty="0" smtClean="0">
                <a:solidFill>
                  <a:srgbClr val="FF0000"/>
                </a:solidFill>
              </a:rPr>
              <a:t>movement </a:t>
            </a:r>
            <a:r>
              <a:rPr lang="en-US" sz="2800" b="1" u="sng" dirty="0">
                <a:solidFill>
                  <a:srgbClr val="FF0000"/>
                </a:solidFill>
              </a:rPr>
              <a:t>of </a:t>
            </a:r>
            <a:r>
              <a:rPr lang="en-US" sz="2800" b="1" u="sng" dirty="0" smtClean="0">
                <a:solidFill>
                  <a:srgbClr val="FF0000"/>
                </a:solidFill>
              </a:rPr>
              <a:t>mass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b="1" u="sng" dirty="0">
                <a:solidFill>
                  <a:srgbClr val="FF0000"/>
                </a:solidFill>
              </a:rPr>
              <a:t>Radiation</a:t>
            </a:r>
            <a:r>
              <a:rPr lang="en-US" sz="2800" dirty="0"/>
              <a:t>- </a:t>
            </a:r>
            <a:r>
              <a:rPr lang="en-US" sz="2800" dirty="0" smtClean="0"/>
              <a:t> transfer of energy by means of </a:t>
            </a:r>
            <a:r>
              <a:rPr lang="en-US" sz="2800" b="1" u="sng" dirty="0" smtClean="0">
                <a:solidFill>
                  <a:srgbClr val="FF0000"/>
                </a:solidFill>
              </a:rPr>
              <a:t>electromagnetic radiation (EM)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Mechanism of Heat Transfer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3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ext Box 7"/>
          <p:cNvSpPr txBox="1">
            <a:spLocks noChangeArrowheads="1"/>
          </p:cNvSpPr>
          <p:nvPr/>
        </p:nvSpPr>
        <p:spPr bwMode="auto">
          <a:xfrm>
            <a:off x="990600" y="7620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 New Roman" pitchFamily="18" charset="0"/>
            </a:endParaRPr>
          </a:p>
        </p:txBody>
      </p:sp>
      <p:sp>
        <p:nvSpPr>
          <p:cNvPr id="143369" name="Text Box 9"/>
          <p:cNvSpPr txBox="1">
            <a:spLocks noChangeArrowheads="1"/>
          </p:cNvSpPr>
          <p:nvPr/>
        </p:nvSpPr>
        <p:spPr bwMode="auto">
          <a:xfrm>
            <a:off x="2431473" y="221159"/>
            <a:ext cx="4419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en-US" sz="44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itchFamily="34" charset="0"/>
              </a:rPr>
              <a:t>CONDUCTION</a:t>
            </a:r>
          </a:p>
        </p:txBody>
      </p:sp>
      <p:sp>
        <p:nvSpPr>
          <p:cNvPr id="143372" name="Text Box 12"/>
          <p:cNvSpPr txBox="1">
            <a:spLocks noChangeArrowheads="1"/>
          </p:cNvSpPr>
          <p:nvPr/>
        </p:nvSpPr>
        <p:spPr bwMode="auto">
          <a:xfrm>
            <a:off x="533400" y="1717964"/>
            <a:ext cx="7772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transfer of energy by  </a:t>
            </a:r>
            <a:r>
              <a:rPr lang="en-US" sz="2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contact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occurs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through </a:t>
            </a:r>
            <a:r>
              <a:rPr lang="en-US" sz="2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</a:t>
            </a:r>
            <a:r>
              <a:rPr lang="en-US" sz="28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Direction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high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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338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891476"/>
              </p:ext>
            </p:extLst>
          </p:nvPr>
        </p:nvGraphicFramePr>
        <p:xfrm>
          <a:off x="1752600" y="3581400"/>
          <a:ext cx="5438775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Bitmap Image" r:id="rId3" imgW="5439534" imgH="2371429" progId="PBrush">
                  <p:embed/>
                </p:oleObj>
              </mc:Choice>
              <mc:Fallback>
                <p:oleObj name="Bitmap Image" r:id="rId3" imgW="5439534" imgH="237142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581400"/>
                        <a:ext cx="5438775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9880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ext Box 7"/>
          <p:cNvSpPr txBox="1">
            <a:spLocks noChangeArrowheads="1"/>
          </p:cNvSpPr>
          <p:nvPr/>
        </p:nvSpPr>
        <p:spPr bwMode="auto">
          <a:xfrm>
            <a:off x="990600" y="7620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 New Roman" pitchFamily="18" charset="0"/>
            </a:endParaRPr>
          </a:p>
        </p:txBody>
      </p:sp>
      <p:sp>
        <p:nvSpPr>
          <p:cNvPr id="143373" name="Text Box 13"/>
          <p:cNvSpPr txBox="1">
            <a:spLocks noChangeArrowheads="1"/>
          </p:cNvSpPr>
          <p:nvPr/>
        </p:nvSpPr>
        <p:spPr bwMode="auto">
          <a:xfrm>
            <a:off x="457200" y="1539481"/>
            <a:ext cx="7848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800" dirty="0">
                <a:latin typeface="Gill Sans MT" pitchFamily="34" charset="0"/>
              </a:rPr>
              <a:t> rate of conduction </a:t>
            </a:r>
            <a:r>
              <a:rPr lang="en-US" sz="2800" dirty="0" smtClean="0">
                <a:latin typeface="Gill Sans MT" pitchFamily="34" charset="0"/>
              </a:rPr>
              <a:t>(H) depends </a:t>
            </a:r>
            <a:r>
              <a:rPr lang="en-US" sz="2800" dirty="0">
                <a:latin typeface="Gill Sans MT" pitchFamily="34" charset="0"/>
              </a:rPr>
              <a:t>on:</a:t>
            </a:r>
          </a:p>
        </p:txBody>
      </p:sp>
      <p:graphicFrame>
        <p:nvGraphicFramePr>
          <p:cNvPr id="14338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040720"/>
              </p:ext>
            </p:extLst>
          </p:nvPr>
        </p:nvGraphicFramePr>
        <p:xfrm>
          <a:off x="2209800" y="2286000"/>
          <a:ext cx="4457700" cy="1394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Equation" r:id="rId3" imgW="1371600" imgH="393480" progId="Equation.3">
                  <p:embed/>
                </p:oleObj>
              </mc:Choice>
              <mc:Fallback>
                <p:oleObj name="Equation" r:id="rId3" imgW="1371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86000"/>
                        <a:ext cx="4457700" cy="1394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6" name="Text Box 26"/>
          <p:cNvSpPr txBox="1">
            <a:spLocks noChangeArrowheads="1"/>
          </p:cNvSpPr>
          <p:nvPr/>
        </p:nvSpPr>
        <p:spPr bwMode="auto">
          <a:xfrm>
            <a:off x="228600" y="3810000"/>
            <a:ext cx="7904018" cy="224676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</a:rPr>
              <a:t>k – thermal conductivity of a </a:t>
            </a:r>
            <a:r>
              <a:rPr lang="en-US" sz="2800" dirty="0" smtClean="0">
                <a:latin typeface="Times New Roman" pitchFamily="18" charset="0"/>
              </a:rPr>
              <a:t>material</a:t>
            </a:r>
          </a:p>
          <a:p>
            <a:r>
              <a:rPr lang="en-US" sz="2800" dirty="0" smtClean="0">
                <a:latin typeface="Times New Roman" pitchFamily="18" charset="0"/>
              </a:rPr>
              <a:t>A = area</a:t>
            </a:r>
          </a:p>
          <a:p>
            <a:r>
              <a:rPr lang="en-US" sz="2800" dirty="0" smtClean="0">
                <a:latin typeface="Times New Roman" pitchFamily="18" charset="0"/>
              </a:rPr>
              <a:t>L = length</a:t>
            </a:r>
          </a:p>
          <a:p>
            <a:r>
              <a:rPr lang="en-US" sz="2800" dirty="0" smtClean="0">
                <a:latin typeface="Times New Roman" pitchFamily="18" charset="0"/>
              </a:rPr>
              <a:t>T</a:t>
            </a:r>
            <a:r>
              <a:rPr lang="en-US" sz="2800" baseline="-25000" dirty="0" smtClean="0">
                <a:latin typeface="Times New Roman" pitchFamily="18" charset="0"/>
              </a:rPr>
              <a:t>H</a:t>
            </a:r>
            <a:r>
              <a:rPr lang="en-US" sz="2800" dirty="0" smtClean="0">
                <a:latin typeface="Times New Roman" pitchFamily="18" charset="0"/>
              </a:rPr>
              <a:t>= higher temperature</a:t>
            </a:r>
          </a:p>
          <a:p>
            <a:r>
              <a:rPr lang="en-US" sz="2800" dirty="0" smtClean="0">
                <a:latin typeface="Times New Roman" pitchFamily="18" charset="0"/>
              </a:rPr>
              <a:t>T</a:t>
            </a:r>
            <a:r>
              <a:rPr lang="en-US" sz="2800" baseline="-25000" dirty="0" smtClean="0">
                <a:latin typeface="Times New Roman" pitchFamily="18" charset="0"/>
              </a:rPr>
              <a:t>C</a:t>
            </a:r>
            <a:r>
              <a:rPr lang="en-US" sz="2800" dirty="0" smtClean="0">
                <a:latin typeface="Times New Roman" pitchFamily="18" charset="0"/>
              </a:rPr>
              <a:t> = lower temperature  </a:t>
            </a:r>
            <a:endParaRPr lang="en-US" sz="2800" dirty="0">
              <a:latin typeface="Times New Roman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431473" y="221159"/>
            <a:ext cx="4419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en-US" sz="44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itchFamily="34" charset="0"/>
              </a:rPr>
              <a:t>CONDUCTION</a:t>
            </a:r>
          </a:p>
        </p:txBody>
      </p:sp>
    </p:spTree>
    <p:extLst>
      <p:ext uri="{BB962C8B-B14F-4D97-AF65-F5344CB8AC3E}">
        <p14:creationId xmlns:p14="http://schemas.microsoft.com/office/powerpoint/2010/main" val="1517945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AutoShape 2" descr="http://www.enerchek-insulation.com/here/wp-content/uploads/2012/07/Conduction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/>
          <a:srcRect t="22917" r="47291" b="12500"/>
          <a:stretch>
            <a:fillRect/>
          </a:stretch>
        </p:blipFill>
        <p:spPr bwMode="auto">
          <a:xfrm>
            <a:off x="2610718" y="2819400"/>
            <a:ext cx="3635477" cy="2504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" y="5562600"/>
            <a:ext cx="2409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www.enerchek-insulation.com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431473" y="221159"/>
            <a:ext cx="4419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en-US" sz="44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itchFamily="34" charset="0"/>
              </a:rPr>
              <a:t>CONDUCTION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368300" y="1539481"/>
            <a:ext cx="824229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800" dirty="0">
                <a:latin typeface="Gill Sans MT" pitchFamily="34" charset="0"/>
              </a:rPr>
              <a:t> </a:t>
            </a:r>
            <a:r>
              <a:rPr lang="en-US" sz="2800" dirty="0" smtClean="0">
                <a:latin typeface="Gill Sans MT" pitchFamily="34" charset="0"/>
              </a:rPr>
              <a:t>slow rate </a:t>
            </a:r>
            <a:r>
              <a:rPr lang="en-US" sz="2800" dirty="0">
                <a:latin typeface="Gill Sans MT" pitchFamily="34" charset="0"/>
              </a:rPr>
              <a:t>of heat </a:t>
            </a:r>
            <a:r>
              <a:rPr lang="en-US" sz="2800" dirty="0" smtClean="0">
                <a:latin typeface="Gill Sans MT" pitchFamily="34" charset="0"/>
              </a:rPr>
              <a:t>transfer </a:t>
            </a:r>
            <a:r>
              <a:rPr lang="en-US" sz="2800" dirty="0" smtClean="0">
                <a:latin typeface="Gill Sans MT" pitchFamily="34" charset="0"/>
                <a:sym typeface="Symbol"/>
              </a:rPr>
              <a:t> </a:t>
            </a:r>
            <a:r>
              <a:rPr lang="en-US" sz="2800" dirty="0" smtClean="0">
                <a:latin typeface="Gill Sans MT" pitchFamily="34" charset="0"/>
              </a:rPr>
              <a:t>low </a:t>
            </a:r>
            <a:r>
              <a:rPr lang="en-US" sz="2800" dirty="0" smtClean="0">
                <a:latin typeface="Gill Sans MT" pitchFamily="34" charset="0"/>
              </a:rPr>
              <a:t>thermal conductivity or thermal insulators </a:t>
            </a:r>
            <a:endParaRPr lang="en-US" sz="28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990600" y="7620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 New Roman" pitchFamily="18" charset="0"/>
            </a:endParaRP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990600" y="408057"/>
            <a:ext cx="6629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</a:pPr>
            <a:r>
              <a:rPr lang="en-US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itchFamily="34" charset="0"/>
              </a:rPr>
              <a:t>CONVECTION</a:t>
            </a:r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651164" y="1600200"/>
            <a:ext cx="79594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800" dirty="0">
                <a:latin typeface="Gill Sans MT" pitchFamily="34" charset="0"/>
              </a:rPr>
              <a:t> heat transfer by the actual </a:t>
            </a:r>
            <a:r>
              <a:rPr lang="en-US" sz="2800" b="1" u="sng" dirty="0">
                <a:solidFill>
                  <a:srgbClr val="FF0000"/>
                </a:solidFill>
                <a:latin typeface="Gill Sans MT" pitchFamily="34" charset="0"/>
              </a:rPr>
              <a:t>motion</a:t>
            </a:r>
            <a:r>
              <a:rPr lang="en-US" sz="2800" dirty="0">
                <a:latin typeface="Gill Sans MT" pitchFamily="34" charset="0"/>
              </a:rPr>
              <a:t> of the fluid</a:t>
            </a:r>
          </a:p>
        </p:txBody>
      </p:sp>
      <p:pic>
        <p:nvPicPr>
          <p:cNvPr id="144396" name="Picture 12" descr="curren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286000"/>
            <a:ext cx="327922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7200" y="4972339"/>
            <a:ext cx="8153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>
                <a:latin typeface="Gill Sans MT" pitchFamily="34" charset="0"/>
              </a:rPr>
              <a:t>Convection currents in air and liquid</a:t>
            </a:r>
          </a:p>
        </p:txBody>
      </p:sp>
    </p:spTree>
    <p:extLst>
      <p:ext uri="{BB962C8B-B14F-4D97-AF65-F5344CB8AC3E}">
        <p14:creationId xmlns:p14="http://schemas.microsoft.com/office/powerpoint/2010/main" val="354404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Temperature (T)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199"/>
          </a:xfrm>
        </p:spPr>
        <p:txBody>
          <a:bodyPr/>
          <a:lstStyle/>
          <a:p>
            <a:r>
              <a:rPr lang="en-US" dirty="0">
                <a:latin typeface="Gill Sans MT" pitchFamily="34" charset="0"/>
              </a:rPr>
              <a:t>measure of </a:t>
            </a:r>
            <a:r>
              <a:rPr lang="en-US" b="1" u="sng" dirty="0">
                <a:solidFill>
                  <a:srgbClr val="FF0000"/>
                </a:solidFill>
                <a:latin typeface="Gill Sans MT" pitchFamily="34" charset="0"/>
              </a:rPr>
              <a:t>hotness</a:t>
            </a:r>
            <a:r>
              <a:rPr lang="en-US" dirty="0">
                <a:latin typeface="Gill Sans MT" pitchFamily="34" charset="0"/>
              </a:rPr>
              <a:t> or </a:t>
            </a:r>
            <a:r>
              <a:rPr lang="en-US" b="1" u="sng" dirty="0">
                <a:solidFill>
                  <a:srgbClr val="FF0000"/>
                </a:solidFill>
                <a:latin typeface="Gill Sans MT" pitchFamily="34" charset="0"/>
              </a:rPr>
              <a:t>coldness</a:t>
            </a:r>
          </a:p>
          <a:p>
            <a:pPr marL="0" indent="0">
              <a:buNone/>
            </a:pPr>
            <a:endParaRPr lang="en-US" dirty="0">
              <a:latin typeface="Gill Sans MT" pitchFamily="3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t="-37173" b="-37173"/>
          <a:stretch>
            <a:fillRect/>
          </a:stretch>
        </p:blipFill>
        <p:spPr>
          <a:xfrm>
            <a:off x="4953000" y="1600200"/>
            <a:ext cx="4017085" cy="4894730"/>
          </a:xfrm>
          <a:prstGeom prst="rect">
            <a:avLst/>
          </a:prstGeom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311727" y="2590800"/>
            <a:ext cx="4641273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Gill Sans MT" pitchFamily="34" charset="0"/>
              </a:rPr>
              <a:t>Units: </a:t>
            </a:r>
          </a:p>
          <a:p>
            <a:r>
              <a:rPr lang="en-US" dirty="0" smtClean="0">
                <a:latin typeface="Gill Sans MT" pitchFamily="34" charset="0"/>
              </a:rPr>
              <a:t>Celsius (</a:t>
            </a:r>
            <a:r>
              <a:rPr lang="en-US" dirty="0" smtClean="0">
                <a:latin typeface="Gill Sans MT" pitchFamily="34" charset="0"/>
                <a:sym typeface="Symbol"/>
              </a:rPr>
              <a:t>C)</a:t>
            </a:r>
            <a:endParaRPr lang="en-US" dirty="0" smtClean="0">
              <a:latin typeface="Gill Sans MT" pitchFamily="34" charset="0"/>
            </a:endParaRPr>
          </a:p>
          <a:p>
            <a:r>
              <a:rPr lang="en-US" dirty="0" smtClean="0">
                <a:latin typeface="Gill Sans MT" pitchFamily="34" charset="0"/>
              </a:rPr>
              <a:t>Fahrenheit (</a:t>
            </a:r>
            <a:r>
              <a:rPr lang="en-US" dirty="0" smtClean="0">
                <a:latin typeface="Gill Sans MT" pitchFamily="34" charset="0"/>
                <a:sym typeface="Symbol"/>
              </a:rPr>
              <a:t>F)</a:t>
            </a:r>
            <a:endParaRPr lang="en-US" dirty="0" smtClean="0">
              <a:latin typeface="Gill Sans MT" pitchFamily="34" charset="0"/>
            </a:endParaRPr>
          </a:p>
          <a:p>
            <a:r>
              <a:rPr lang="en-US" dirty="0" smtClean="0">
                <a:latin typeface="Gill Sans MT" pitchFamily="34" charset="0"/>
              </a:rPr>
              <a:t>Kelvin (K) </a:t>
            </a:r>
            <a:endParaRPr lang="en-US" dirty="0"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990600" y="7620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 New Roman" pitchFamily="18" charset="0"/>
            </a:endParaRP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457200" y="381000"/>
            <a:ext cx="7772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</a:pPr>
            <a:r>
              <a:rPr lang="en-US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itchFamily="34" charset="0"/>
              </a:rPr>
              <a:t>CONVECTION</a:t>
            </a:r>
          </a:p>
        </p:txBody>
      </p:sp>
      <p:pic>
        <p:nvPicPr>
          <p:cNvPr id="144396" name="Picture 12" descr="curren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4786" y="3908524"/>
            <a:ext cx="327922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97" name="Text Box 13"/>
          <p:cNvSpPr txBox="1">
            <a:spLocks noChangeArrowheads="1"/>
          </p:cNvSpPr>
          <p:nvPr/>
        </p:nvSpPr>
        <p:spPr bwMode="auto">
          <a:xfrm>
            <a:off x="685800" y="1600200"/>
            <a:ext cx="8077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Gill Sans MT" pitchFamily="34" charset="0"/>
              </a:rPr>
              <a:t> </a:t>
            </a:r>
            <a:r>
              <a:rPr lang="en-US" sz="3200" b="1" dirty="0" smtClean="0">
                <a:solidFill>
                  <a:srgbClr val="FF0000"/>
                </a:solidFill>
                <a:latin typeface="Gill Sans MT" pitchFamily="34" charset="0"/>
              </a:rPr>
              <a:t>natural convection</a:t>
            </a:r>
            <a:r>
              <a:rPr lang="en-US" sz="3200" dirty="0" smtClean="0">
                <a:latin typeface="Gill Sans MT" pitchFamily="34" charset="0"/>
              </a:rPr>
              <a:t>: </a:t>
            </a:r>
            <a:r>
              <a:rPr lang="en-US" sz="3200" dirty="0" smtClean="0">
                <a:solidFill>
                  <a:srgbClr val="FF0000"/>
                </a:solidFill>
                <a:latin typeface="Gill Sans MT" pitchFamily="34" charset="0"/>
              </a:rPr>
              <a:t>HOT </a:t>
            </a:r>
            <a:r>
              <a:rPr lang="en-US" sz="3200" dirty="0">
                <a:latin typeface="Gill Sans MT" pitchFamily="34" charset="0"/>
              </a:rPr>
              <a:t>fluids displace </a:t>
            </a:r>
            <a:r>
              <a:rPr lang="en-US" sz="3200" dirty="0">
                <a:solidFill>
                  <a:srgbClr val="0000CC"/>
                </a:solidFill>
                <a:latin typeface="Gill Sans MT" pitchFamily="34" charset="0"/>
              </a:rPr>
              <a:t>COLD</a:t>
            </a:r>
            <a:r>
              <a:rPr lang="en-US" sz="3200" dirty="0">
                <a:latin typeface="Gill Sans MT" pitchFamily="34" charset="0"/>
              </a:rPr>
              <a:t> </a:t>
            </a:r>
            <a:r>
              <a:rPr lang="en-US" sz="3200" dirty="0" smtClean="0">
                <a:latin typeface="Gill Sans MT" pitchFamily="34" charset="0"/>
              </a:rPr>
              <a:t>fluids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3200" b="1" dirty="0" smtClean="0">
                <a:solidFill>
                  <a:srgbClr val="FF0000"/>
                </a:solidFill>
                <a:latin typeface="Gill Sans MT" pitchFamily="34" charset="0"/>
              </a:rPr>
              <a:t>Forced convection</a:t>
            </a:r>
            <a:r>
              <a:rPr lang="en-US" sz="3200" dirty="0" smtClean="0">
                <a:latin typeface="Gill Sans MT" pitchFamily="34" charset="0"/>
              </a:rPr>
              <a:t>: regulate transfer of mass (e.g., use of air blower) </a:t>
            </a:r>
            <a:endParaRPr lang="en-US" sz="32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23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990600" y="1208782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 New Roman" pitchFamily="18" charset="0"/>
            </a:endParaRPr>
          </a:p>
        </p:txBody>
      </p:sp>
      <p:sp>
        <p:nvSpPr>
          <p:cNvPr id="154632" name="Text Box 8"/>
          <p:cNvSpPr txBox="1">
            <a:spLocks noChangeArrowheads="1"/>
          </p:cNvSpPr>
          <p:nvPr/>
        </p:nvSpPr>
        <p:spPr bwMode="auto">
          <a:xfrm>
            <a:off x="685800" y="446782"/>
            <a:ext cx="7620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</a:pPr>
            <a:r>
              <a:rPr lang="en-US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itchFamily="34" charset="0"/>
              </a:rPr>
              <a:t>RADIATION</a:t>
            </a:r>
          </a:p>
        </p:txBody>
      </p:sp>
      <p:sp>
        <p:nvSpPr>
          <p:cNvPr id="154634" name="Text Box 10"/>
          <p:cNvSpPr txBox="1">
            <a:spLocks noChangeArrowheads="1"/>
          </p:cNvSpPr>
          <p:nvPr/>
        </p:nvSpPr>
        <p:spPr bwMode="auto">
          <a:xfrm>
            <a:off x="381000" y="1697128"/>
            <a:ext cx="8077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3200" dirty="0"/>
              <a:t>transfer of energy by means of </a:t>
            </a:r>
            <a:r>
              <a:rPr lang="en-US" sz="3200" b="1" u="sng" dirty="0">
                <a:solidFill>
                  <a:srgbClr val="FF0000"/>
                </a:solidFill>
              </a:rPr>
              <a:t>electromagnetic </a:t>
            </a:r>
            <a:r>
              <a:rPr lang="en-US" sz="3200" b="1" u="sng" dirty="0" smtClean="0">
                <a:solidFill>
                  <a:srgbClr val="FF0000"/>
                </a:solidFill>
              </a:rPr>
              <a:t>(EM) radiation</a:t>
            </a:r>
            <a:endParaRPr lang="en-US" sz="3200" b="1" u="sng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3200" dirty="0" smtClean="0">
                <a:latin typeface="Gill Sans MT" pitchFamily="34" charset="0"/>
              </a:rPr>
              <a:t>Can occur in </a:t>
            </a:r>
            <a:r>
              <a:rPr lang="en-US" sz="3200" b="1" u="sng" dirty="0" smtClean="0">
                <a:solidFill>
                  <a:srgbClr val="FF0000"/>
                </a:solidFill>
                <a:latin typeface="Gill Sans MT" pitchFamily="34" charset="0"/>
              </a:rPr>
              <a:t>vacuum</a:t>
            </a:r>
            <a:r>
              <a:rPr lang="en-US" sz="3200" dirty="0" smtClean="0">
                <a:latin typeface="Gill Sans MT" pitchFamily="34" charset="0"/>
              </a:rPr>
              <a:t> or empty space </a:t>
            </a:r>
            <a:r>
              <a:rPr lang="en-US" sz="3200" dirty="0">
                <a:latin typeface="Gill Sans MT" pitchFamily="34" charset="0"/>
              </a:rPr>
              <a:t>--- no need for material medium</a:t>
            </a:r>
          </a:p>
        </p:txBody>
      </p:sp>
      <p:pic>
        <p:nvPicPr>
          <p:cNvPr id="7" name="Picture 8" descr="radi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91000"/>
            <a:ext cx="7239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0353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990600" y="7620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 New Roman" pitchFamily="18" charset="0"/>
            </a:endParaRPr>
          </a:p>
        </p:txBody>
      </p:sp>
      <p:pic>
        <p:nvPicPr>
          <p:cNvPr id="152585" name="Picture 9" descr="hitchhik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8599"/>
            <a:ext cx="4495800" cy="627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7342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/>
          <a:srcRect l="306"/>
          <a:stretch/>
        </p:blipFill>
        <p:spPr>
          <a:xfrm>
            <a:off x="1295400" y="1447800"/>
            <a:ext cx="6616781" cy="4323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87386" y="6581001"/>
            <a:ext cx="3056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/>
              <a:t>wikispaces</a:t>
            </a:r>
            <a:endParaRPr lang="en-US" sz="1200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685800" y="221159"/>
            <a:ext cx="7848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en-US" sz="4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itchFamily="34" charset="0"/>
              </a:rPr>
              <a:t>Conduction and Convection</a:t>
            </a:r>
            <a:endParaRPr lang="en-US" sz="44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8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87386" y="6581001"/>
            <a:ext cx="3056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/>
              <a:t>wikispaces</a:t>
            </a:r>
            <a:endParaRPr lang="en-US" sz="1200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685800" y="221159"/>
            <a:ext cx="7848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en-US" sz="4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itchFamily="34" charset="0"/>
              </a:rPr>
              <a:t>Convection and Radiation</a:t>
            </a:r>
            <a:endParaRPr lang="en-US" sz="44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Gill Sans MT" pitchFamily="34" charset="0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87170223"/>
              </p:ext>
            </p:extLst>
          </p:nvPr>
        </p:nvGraphicFramePr>
        <p:xfrm>
          <a:off x="914400" y="1828800"/>
          <a:ext cx="2902527" cy="3696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Photo Editor Photo" r:id="rId3" imgW="5714286" imgH="7314286" progId="">
                  <p:embed/>
                </p:oleObj>
              </mc:Choice>
              <mc:Fallback>
                <p:oleObj name="Photo Editor Photo" r:id="rId3" imgW="5714286" imgH="7314286" progId="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28800"/>
                        <a:ext cx="2902527" cy="36969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8104386"/>
              </p:ext>
            </p:extLst>
          </p:nvPr>
        </p:nvGraphicFramePr>
        <p:xfrm>
          <a:off x="4658016" y="2209800"/>
          <a:ext cx="3862529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Photo Editor Photo" r:id="rId5" imgW="9752381" imgH="4982270" progId="">
                  <p:embed/>
                </p:oleObj>
              </mc:Choice>
              <mc:Fallback>
                <p:oleObj name="Photo Editor Photo" r:id="rId5" imgW="9752381" imgH="4982270" progId="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016" y="2209800"/>
                        <a:ext cx="3862529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914400" y="3429000"/>
            <a:ext cx="3048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 smtClean="0">
                <a:latin typeface="Gill Sans MT" pitchFamily="34" charset="0"/>
              </a:rPr>
              <a:t>Hot air rises</a:t>
            </a:r>
            <a:endParaRPr lang="en-US" sz="3200" dirty="0">
              <a:latin typeface="Gill Sans MT" pitchFamily="34" charset="0"/>
            </a:endParaRPr>
          </a:p>
        </p:txBody>
      </p:sp>
      <p:sp>
        <p:nvSpPr>
          <p:cNvPr id="8" name="Rectangle 4"/>
          <p:cNvSpPr txBox="1">
            <a:spLocks noRot="1" noChangeArrowheads="1"/>
          </p:cNvSpPr>
          <p:nvPr/>
        </p:nvSpPr>
        <p:spPr>
          <a:xfrm>
            <a:off x="4821382" y="4343400"/>
            <a:ext cx="3733800" cy="114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No physical contact is necessary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57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Temperature (T)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1459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Associated with the </a:t>
            </a: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molecules, atoms, particles that make up the system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Measure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random </a:t>
            </a: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translational </a:t>
            </a:r>
            <a:r>
              <a:rPr lang="en-US" b="1" u="sng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kinectic</a:t>
            </a:r>
            <a:r>
              <a:rPr lang="en-US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energy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molecules of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10000"/>
            <a:ext cx="2590800" cy="267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5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scalecomparis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7800"/>
            <a:ext cx="9144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"/>
          <p:cNvSpPr txBox="1">
            <a:spLocks noChangeArrowheads="1"/>
          </p:cNvSpPr>
          <p:nvPr/>
        </p:nvSpPr>
        <p:spPr>
          <a:xfrm>
            <a:off x="533400" y="119747"/>
            <a:ext cx="74168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50">
                <a:ln w="11430"/>
                <a:solidFill>
                  <a:srgbClr val="FF808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600" smtClean="0"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Berlin Sans FB Demi" pitchFamily="34" charset="0"/>
              </a:rPr>
              <a:t>TEMPERATURE SCALES</a:t>
            </a:r>
            <a:endParaRPr lang="en-GB" sz="3600" dirty="0" smtClean="0"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Berlin Sans FB De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6" name="Text Box 10"/>
          <p:cNvSpPr txBox="1">
            <a:spLocks noChangeArrowheads="1"/>
          </p:cNvSpPr>
          <p:nvPr/>
        </p:nvSpPr>
        <p:spPr bwMode="auto">
          <a:xfrm>
            <a:off x="464127" y="1843087"/>
            <a:ext cx="716280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lvl="1"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</a:rPr>
              <a:t>Fahrenheit 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</a:rPr>
              <a:t>(T</a:t>
            </a:r>
            <a:r>
              <a:rPr lang="en-US" sz="2800" b="1" baseline="-250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</a:rPr>
              <a:t>F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</a:rPr>
              <a:t>) and Celsius (T</a:t>
            </a:r>
            <a:r>
              <a:rPr lang="en-US" sz="2800" b="1" baseline="-250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</a:rPr>
              <a:t>C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</a:rPr>
              <a:t>):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47467" name="Text Box 11"/>
          <p:cNvSpPr txBox="1">
            <a:spLocks noChangeArrowheads="1"/>
          </p:cNvSpPr>
          <p:nvPr/>
        </p:nvSpPr>
        <p:spPr bwMode="auto">
          <a:xfrm>
            <a:off x="2362200" y="2743200"/>
            <a:ext cx="518160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lvl="1">
              <a:spcBef>
                <a:spcPct val="50000"/>
              </a:spcBef>
              <a:buClr>
                <a:schemeClr val="tx2"/>
              </a:buClr>
            </a:pPr>
            <a:r>
              <a:rPr lang="en-US" sz="2800">
                <a:latin typeface="Times New Roman" pitchFamily="18" charset="0"/>
              </a:rPr>
              <a:t>T</a:t>
            </a:r>
            <a:r>
              <a:rPr lang="en-US" sz="2800" baseline="-25000">
                <a:latin typeface="Times New Roman" pitchFamily="18" charset="0"/>
              </a:rPr>
              <a:t>F  </a:t>
            </a:r>
            <a:r>
              <a:rPr lang="en-US" sz="2800">
                <a:latin typeface="Times New Roman" pitchFamily="18" charset="0"/>
              </a:rPr>
              <a:t>=  9/5 T</a:t>
            </a:r>
            <a:r>
              <a:rPr lang="en-US" sz="2800" baseline="-25000">
                <a:latin typeface="Times New Roman" pitchFamily="18" charset="0"/>
              </a:rPr>
              <a:t>C </a:t>
            </a:r>
            <a:r>
              <a:rPr lang="en-US" sz="2800">
                <a:latin typeface="Times New Roman" pitchFamily="18" charset="0"/>
              </a:rPr>
              <a:t>+ 32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°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2667000" y="3352800"/>
            <a:ext cx="381000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</a:pPr>
            <a:r>
              <a:rPr lang="en-US" sz="2800" dirty="0">
                <a:latin typeface="Times New Roman" pitchFamily="18" charset="0"/>
              </a:rPr>
              <a:t>  T</a:t>
            </a:r>
            <a:r>
              <a:rPr lang="en-US" sz="2800" baseline="-25000" dirty="0">
                <a:latin typeface="Times New Roman" pitchFamily="18" charset="0"/>
              </a:rPr>
              <a:t>C  </a:t>
            </a:r>
            <a:r>
              <a:rPr lang="en-US" sz="2800" dirty="0">
                <a:latin typeface="Times New Roman" pitchFamily="18" charset="0"/>
              </a:rPr>
              <a:t>=  5/9 (T</a:t>
            </a:r>
            <a:r>
              <a:rPr lang="en-US" sz="2800" baseline="-25000" dirty="0">
                <a:latin typeface="Times New Roman" pitchFamily="18" charset="0"/>
              </a:rPr>
              <a:t>F</a:t>
            </a:r>
            <a:r>
              <a:rPr lang="en-US" sz="2800" dirty="0">
                <a:latin typeface="Times New Roman" pitchFamily="18" charset="0"/>
              </a:rPr>
              <a:t>-32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°)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914400" y="4038600"/>
            <a:ext cx="426720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Kelvin 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(T</a:t>
            </a:r>
            <a:r>
              <a:rPr lang="en-US" sz="2800" b="1" baseline="-250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 and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Celsius: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2895600" y="4648200"/>
            <a:ext cx="434340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pitchFamily="18" charset="0"/>
              </a:rPr>
              <a:t>T</a:t>
            </a:r>
            <a:r>
              <a:rPr lang="en-US" sz="2800" baseline="-25000">
                <a:latin typeface="Times New Roman" pitchFamily="18" charset="0"/>
              </a:rPr>
              <a:t>K </a:t>
            </a:r>
            <a:r>
              <a:rPr lang="en-US" sz="2800">
                <a:latin typeface="Times New Roman" pitchFamily="18" charset="0"/>
              </a:rPr>
              <a:t>=  T</a:t>
            </a:r>
            <a:r>
              <a:rPr lang="en-US" sz="2800" baseline="-25000">
                <a:latin typeface="Times New Roman" pitchFamily="18" charset="0"/>
              </a:rPr>
              <a:t>C  </a:t>
            </a:r>
            <a:r>
              <a:rPr lang="en-US" sz="2800">
                <a:latin typeface="Times New Roman" pitchFamily="18" charset="0"/>
              </a:rPr>
              <a:t>+ 273.15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Relationship between scales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8" descr="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712772"/>
            <a:ext cx="2590800" cy="219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HEAT (Q)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399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dirty="0" smtClean="0">
                <a:latin typeface="Candara" pitchFamily="34" charset="0"/>
              </a:rPr>
              <a:t>Amount of</a:t>
            </a:r>
            <a:r>
              <a:rPr lang="en-GB" b="1" u="sng" dirty="0" smtClean="0">
                <a:solidFill>
                  <a:srgbClr val="FF0000"/>
                </a:solidFill>
                <a:latin typeface="Candara" pitchFamily="34" charset="0"/>
              </a:rPr>
              <a:t> energy </a:t>
            </a:r>
            <a:r>
              <a:rPr lang="en-GB" b="1" u="sng" dirty="0">
                <a:solidFill>
                  <a:srgbClr val="FF0000"/>
                </a:solidFill>
                <a:latin typeface="Candara" pitchFamily="34" charset="0"/>
              </a:rPr>
              <a:t>transferred </a:t>
            </a:r>
            <a:r>
              <a:rPr lang="en-GB" dirty="0">
                <a:latin typeface="Candara" pitchFamily="34" charset="0"/>
              </a:rPr>
              <a:t>from one system to another because of a </a:t>
            </a:r>
            <a:r>
              <a:rPr lang="en-GB" b="1" u="sng" dirty="0">
                <a:solidFill>
                  <a:srgbClr val="FF0000"/>
                </a:solidFill>
                <a:latin typeface="Candara" pitchFamily="34" charset="0"/>
              </a:rPr>
              <a:t>difference in temperature</a:t>
            </a:r>
            <a:r>
              <a:rPr lang="en-GB" dirty="0" smtClean="0">
                <a:latin typeface="Candara" pitchFamily="34" charset="0"/>
              </a:rPr>
              <a:t>.</a:t>
            </a:r>
          </a:p>
          <a:p>
            <a:pPr lvl="0"/>
            <a:r>
              <a:rPr lang="en-GB" dirty="0" smtClean="0">
                <a:latin typeface="Candara" pitchFamily="34" charset="0"/>
              </a:rPr>
              <a:t>Energy in </a:t>
            </a:r>
            <a:r>
              <a:rPr lang="en-GB" b="1" u="sng" dirty="0" smtClean="0">
                <a:solidFill>
                  <a:srgbClr val="FF0000"/>
                </a:solidFill>
                <a:latin typeface="Candara" pitchFamily="34" charset="0"/>
              </a:rPr>
              <a:t>transit</a:t>
            </a:r>
            <a:endParaRPr lang="en-US" b="1" u="sng" dirty="0">
              <a:solidFill>
                <a:srgbClr val="FF0000"/>
              </a:solidFill>
            </a:endParaRPr>
          </a:p>
          <a:p>
            <a:pPr lvl="0"/>
            <a:r>
              <a:rPr lang="en-GB" dirty="0" smtClean="0">
                <a:latin typeface="Candara" pitchFamily="34" charset="0"/>
              </a:rPr>
              <a:t>Scalar quantity</a:t>
            </a:r>
          </a:p>
          <a:p>
            <a:pPr lvl="0"/>
            <a:endParaRPr lang="en-GB" dirty="0">
              <a:latin typeface="Candara" pitchFamily="34" charset="0"/>
            </a:endParaRPr>
          </a:p>
          <a:p>
            <a:pPr lvl="0"/>
            <a:r>
              <a:rPr lang="en-GB" dirty="0">
                <a:latin typeface="Candara" pitchFamily="34" charset="0"/>
              </a:rPr>
              <a:t>Unit: </a:t>
            </a:r>
            <a:r>
              <a:rPr lang="en-GB" dirty="0" smtClean="0">
                <a:latin typeface="Candara" pitchFamily="34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andara" pitchFamily="34" charset="0"/>
              </a:rPr>
              <a:t>Joule </a:t>
            </a:r>
            <a:r>
              <a:rPr lang="en-GB" b="1" dirty="0">
                <a:solidFill>
                  <a:srgbClr val="FF0000"/>
                </a:solidFill>
                <a:latin typeface="Candara" pitchFamily="34" charset="0"/>
              </a:rPr>
              <a:t>(J)</a:t>
            </a:r>
            <a:r>
              <a:rPr lang="en-GB" dirty="0">
                <a:latin typeface="Candara" pitchFamily="34" charset="0"/>
              </a:rPr>
              <a:t> [SI], </a:t>
            </a:r>
            <a:r>
              <a:rPr lang="en-GB" b="1" dirty="0" smtClean="0">
                <a:solidFill>
                  <a:srgbClr val="FF0000"/>
                </a:solidFill>
                <a:latin typeface="Candara" pitchFamily="34" charset="0"/>
              </a:rPr>
              <a:t>calorie </a:t>
            </a:r>
            <a:r>
              <a:rPr lang="en-GB" b="1" dirty="0">
                <a:solidFill>
                  <a:srgbClr val="FF0000"/>
                </a:solidFill>
                <a:latin typeface="Candara" pitchFamily="34" charset="0"/>
              </a:rPr>
              <a:t>(</a:t>
            </a:r>
            <a:r>
              <a:rPr lang="en-GB" b="1" dirty="0" err="1">
                <a:solidFill>
                  <a:srgbClr val="FF0000"/>
                </a:solidFill>
                <a:latin typeface="Candara" pitchFamily="34" charset="0"/>
              </a:rPr>
              <a:t>cal</a:t>
            </a:r>
            <a:r>
              <a:rPr lang="en-GB" b="1" dirty="0" smtClean="0">
                <a:solidFill>
                  <a:srgbClr val="FF0000"/>
                </a:solidFill>
                <a:latin typeface="Candara" pitchFamily="34" charset="0"/>
              </a:rPr>
              <a:t>)</a:t>
            </a:r>
            <a:endParaRPr lang="en-US" b="1" dirty="0">
              <a:solidFill>
                <a:srgbClr val="FF0000"/>
              </a:solidFill>
            </a:endParaRPr>
          </a:p>
          <a:p>
            <a:pPr lvl="0"/>
            <a:r>
              <a:rPr lang="en-GB" b="1" dirty="0">
                <a:latin typeface="Candara" pitchFamily="34" charset="0"/>
              </a:rPr>
              <a:t>1 </a:t>
            </a:r>
            <a:r>
              <a:rPr lang="en-GB" b="1" dirty="0" err="1">
                <a:latin typeface="Candara" pitchFamily="34" charset="0"/>
              </a:rPr>
              <a:t>cal</a:t>
            </a:r>
            <a:r>
              <a:rPr lang="en-GB" b="1" dirty="0">
                <a:latin typeface="Candara" pitchFamily="34" charset="0"/>
              </a:rPr>
              <a:t> = 4.186 J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6" name="Text Box 8"/>
          <p:cNvSpPr txBox="1">
            <a:spLocks noChangeArrowheads="1"/>
          </p:cNvSpPr>
          <p:nvPr/>
        </p:nvSpPr>
        <p:spPr bwMode="auto">
          <a:xfrm>
            <a:off x="304799" y="1689508"/>
            <a:ext cx="866528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itchFamily="34" charset="0"/>
                <a:sym typeface="Wingdings" pitchFamily="2" charset="2"/>
              </a:rPr>
              <a:t>Change in </a:t>
            </a:r>
            <a:r>
              <a:rPr lang="en-US" sz="3600" dirty="0" smtClean="0">
                <a:latin typeface="Gill Sans MT" pitchFamily="34" charset="0"/>
                <a:sym typeface="Wingdings" pitchFamily="2" charset="2"/>
              </a:rPr>
              <a:t>dimensions (e.g., volume</a:t>
            </a:r>
            <a:r>
              <a:rPr lang="en-US" sz="3600" dirty="0">
                <a:latin typeface="Gill Sans MT" pitchFamily="34" charset="0"/>
                <a:sym typeface="Wingdings" pitchFamily="2" charset="2"/>
              </a:rPr>
              <a:t>)</a:t>
            </a:r>
          </a:p>
          <a:p>
            <a:pPr marL="571500" indent="-5715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itchFamily="34" charset="0"/>
                <a:sym typeface="Wingdings" pitchFamily="2" charset="2"/>
              </a:rPr>
              <a:t>Change </a:t>
            </a:r>
            <a:r>
              <a:rPr lang="en-US" sz="3600" dirty="0">
                <a:latin typeface="Gill Sans MT" pitchFamily="34" charset="0"/>
                <a:sym typeface="Wingdings" pitchFamily="2" charset="2"/>
              </a:rPr>
              <a:t>in </a:t>
            </a:r>
            <a:r>
              <a:rPr lang="en-US" sz="3600" dirty="0" smtClean="0">
                <a:latin typeface="Gill Sans MT" pitchFamily="34" charset="0"/>
                <a:sym typeface="Wingdings" pitchFamily="2" charset="2"/>
              </a:rPr>
              <a:t>temperature</a:t>
            </a:r>
          </a:p>
          <a:p>
            <a:pPr marL="571500" indent="-5715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itchFamily="34" charset="0"/>
                <a:sym typeface="Wingdings" pitchFamily="2" charset="2"/>
              </a:rPr>
              <a:t>Change in </a:t>
            </a:r>
            <a:r>
              <a:rPr lang="en-US" sz="3600" dirty="0" smtClean="0">
                <a:latin typeface="Gill Sans MT" pitchFamily="34" charset="0"/>
                <a:sym typeface="Wingdings" pitchFamily="2" charset="2"/>
              </a:rPr>
              <a:t>phase</a:t>
            </a:r>
            <a:endParaRPr lang="en-US" sz="3600" dirty="0">
              <a:latin typeface="Gill Sans MT" pitchFamily="34" charset="0"/>
              <a:sym typeface="Wingdings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Effects of Heat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t="-37173" b="-37173"/>
          <a:stretch>
            <a:fillRect/>
          </a:stretch>
        </p:blipFill>
        <p:spPr>
          <a:xfrm>
            <a:off x="6516426" y="3505200"/>
            <a:ext cx="2453659" cy="2989730"/>
          </a:xfrm>
          <a:prstGeom prst="rect">
            <a:avLst/>
          </a:prstGeom>
        </p:spPr>
      </p:pic>
      <p:pic>
        <p:nvPicPr>
          <p:cNvPr id="6" name="Picture 2" descr="http://i1-news.softpedia-static.com/images/news2/Download-the-New-Ice-Water-Theme-for-Windows-7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3041" y="4267200"/>
            <a:ext cx="3454400" cy="1943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591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Change in dimension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6802" name="Picture 2" descr="http://icons.iconarchive.com/icons/cute-little-factory/influenza/256/Thermometer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066800"/>
            <a:ext cx="5181600" cy="5181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581001"/>
            <a:ext cx="1565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www.iconarchive.com</a:t>
            </a:r>
          </a:p>
        </p:txBody>
      </p:sp>
    </p:spTree>
    <p:extLst>
      <p:ext uri="{BB962C8B-B14F-4D97-AF65-F5344CB8AC3E}">
        <p14:creationId xmlns:p14="http://schemas.microsoft.com/office/powerpoint/2010/main" val="16388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Expansion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t="11458" r="53734" b="13542"/>
          <a:stretch>
            <a:fillRect/>
          </a:stretch>
        </p:blipFill>
        <p:spPr bwMode="auto">
          <a:xfrm>
            <a:off x="1524000" y="1143000"/>
            <a:ext cx="6019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-152400" y="65963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http://benabb.wordpress.com/2010/05/28/energy-source/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3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467</Words>
  <Application>Microsoft Office PowerPoint</Application>
  <PresentationFormat>On-screen Show (4:3)</PresentationFormat>
  <Paragraphs>87</Paragraphs>
  <Slides>24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Office Theme</vt:lpstr>
      <vt:lpstr>Equation</vt:lpstr>
      <vt:lpstr>Bitmap Image</vt:lpstr>
      <vt:lpstr>Microsoft Equation 3.0</vt:lpstr>
      <vt:lpstr>Photo Editor Photo</vt:lpstr>
      <vt:lpstr>Physics in the Home</vt:lpstr>
      <vt:lpstr>Temperature (T)</vt:lpstr>
      <vt:lpstr>Temperature (T)</vt:lpstr>
      <vt:lpstr>PowerPoint Presentation</vt:lpstr>
      <vt:lpstr>Relationship between scales</vt:lpstr>
      <vt:lpstr>HEAT (Q)</vt:lpstr>
      <vt:lpstr>Effects of Heat</vt:lpstr>
      <vt:lpstr>Change in dimension</vt:lpstr>
      <vt:lpstr>Expansion</vt:lpstr>
      <vt:lpstr>Change in Temperature</vt:lpstr>
      <vt:lpstr>Change in Temperature</vt:lpstr>
      <vt:lpstr>Day: Sea Breeze</vt:lpstr>
      <vt:lpstr>Night: Land Breeze </vt:lpstr>
      <vt:lpstr>Change in Phase</vt:lpstr>
      <vt:lpstr>Mechanism of Heat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Carmi</dc:creator>
  <cp:lastModifiedBy>Marvin</cp:lastModifiedBy>
  <cp:revision>141</cp:revision>
  <dcterms:created xsi:type="dcterms:W3CDTF">2013-08-27T06:17:37Z</dcterms:created>
  <dcterms:modified xsi:type="dcterms:W3CDTF">2014-01-23T02:35:16Z</dcterms:modified>
</cp:coreProperties>
</file>